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</p:sldMasterIdLst>
  <p:notesMasterIdLst>
    <p:notesMasterId r:id="rId17"/>
  </p:notesMasterIdLst>
  <p:handoutMasterIdLst>
    <p:handoutMasterId r:id="rId18"/>
  </p:handoutMasterIdLst>
  <p:sldIdLst>
    <p:sldId id="523" r:id="rId3"/>
    <p:sldId id="561" r:id="rId4"/>
    <p:sldId id="562" r:id="rId5"/>
    <p:sldId id="563" r:id="rId6"/>
    <p:sldId id="565" r:id="rId7"/>
    <p:sldId id="566" r:id="rId8"/>
    <p:sldId id="567" r:id="rId9"/>
    <p:sldId id="568" r:id="rId10"/>
    <p:sldId id="560" r:id="rId11"/>
    <p:sldId id="535" r:id="rId12"/>
    <p:sldId id="564" r:id="rId13"/>
    <p:sldId id="551" r:id="rId14"/>
    <p:sldId id="542" r:id="rId15"/>
    <p:sldId id="545" r:id="rId1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C9FD"/>
    <a:srgbClr val="C5E9BD"/>
    <a:srgbClr val="339933"/>
    <a:srgbClr val="CDF5B1"/>
    <a:srgbClr val="D8F39B"/>
    <a:srgbClr val="608DC4"/>
    <a:srgbClr val="81E4FF"/>
    <a:srgbClr val="A3BDDD"/>
    <a:srgbClr val="82A5D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4" autoAdjust="0"/>
    <p:restoredTop sz="97545" autoAdjust="0"/>
  </p:normalViewPr>
  <p:slideViewPr>
    <p:cSldViewPr>
      <p:cViewPr>
        <p:scale>
          <a:sx n="60" d="100"/>
          <a:sy n="60" d="100"/>
        </p:scale>
        <p:origin x="-1472" y="-2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74D1B-3CFF-4482-99F8-9709C2C38EAF}" type="datetimeFigureOut">
              <a:rPr lang="ru-RU" smtClean="0"/>
              <a:pPr/>
              <a:t>15.09.2015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B697B-FF42-4E88-9FBF-A835C2443EE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638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76808-348A-47D3-828E-DED7220E1162}" type="datetimeFigureOut">
              <a:rPr lang="ru-RU" smtClean="0"/>
              <a:pPr/>
              <a:t>15.09.2015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A0147-705E-4FA6-A998-E8FDB292E5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6776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7FBBA37D-5171-4C6F-AB8C-56A76E028535}" type="slidenum">
              <a:rPr lang="ru-RU" altLang="ru-RU" smtClean="0">
                <a:latin typeface="Calibri" pitchFamily="34" charset="0"/>
                <a:ea typeface="Microsoft YaHei" pitchFamily="34" charset="-122"/>
                <a:cs typeface="Arial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ru-RU" altLang="ru-RU" smtClean="0">
              <a:latin typeface="Calibri" pitchFamily="34" charset="0"/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71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2" y="4714875"/>
            <a:ext cx="5438775" cy="44688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9905B637-B25E-4A61-A65A-62633669AF83}" type="slidenum">
              <a:rPr lang="ru-RU" altLang="ru-RU">
                <a:latin typeface="Calibri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ru-RU" altLang="ru-RU">
              <a:latin typeface="Calibri" pitchFamily="34" charset="0"/>
            </a:endParaRPr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2" y="4714875"/>
            <a:ext cx="5438775" cy="44688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663BEC5-4162-46C3-9BED-260E44CFA480}" type="slidenum">
              <a:rPr lang="ru-RU" altLang="ru-RU" smtClean="0">
                <a:latin typeface="Calibri" pitchFamily="34" charset="0"/>
                <a:ea typeface="Microsoft YaHei" pitchFamily="34" charset="-122"/>
                <a:cs typeface="Arial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ru-RU" altLang="ru-RU" smtClean="0">
              <a:latin typeface="Calibri" pitchFamily="34" charset="0"/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88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172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92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332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826"/>
            <a:ext cx="7772400" cy="147062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7117"/>
            <a:ext cx="6400800" cy="1752059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98E55-DD9A-4A93-9D69-1668901D86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151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BAE91-C46C-4588-90F8-0F14EF0E78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79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656"/>
            <a:ext cx="7772400" cy="136059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7402"/>
            <a:ext cx="7772400" cy="1500254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2AD79-CBC8-4135-AFE9-72CBA02E05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429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599706"/>
            <a:ext cx="4037013" cy="49937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599706"/>
            <a:ext cx="4038600" cy="49937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25BBB-74C3-4C48-81A5-9B651C07A0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44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5082"/>
            <a:ext cx="8229600" cy="114264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4111"/>
            <a:ext cx="4040188" cy="6411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5262"/>
            <a:ext cx="4040188" cy="39505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4111"/>
            <a:ext cx="4041775" cy="6411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5262"/>
            <a:ext cx="4041775" cy="39505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3872E-7B75-438C-A36D-10A2A5E2AA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145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AA139-3C4A-44FB-B3F9-EBC8E76CC0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8990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F2E52-8A3D-4357-BCF8-AFE0AF62F8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108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2967"/>
            <a:ext cx="3008313" cy="11616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2967"/>
            <a:ext cx="5111750" cy="585289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4657"/>
            <a:ext cx="3008313" cy="469120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2A7A8-7D0B-4DE5-962F-0A74F9A782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241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3532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1235"/>
            <a:ext cx="5486400" cy="56709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3644"/>
            <a:ext cx="5486400" cy="41135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8327"/>
            <a:ext cx="5486400" cy="80408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F50B8-B6CD-46E4-B618-7873B344C7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8397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13741-B75D-494C-ABFE-1BAD4264EA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4764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-110033"/>
            <a:ext cx="2055813" cy="670353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-110033"/>
            <a:ext cx="6019800" cy="670353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8B33C-71A9-4042-934E-D1DD4D14A1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811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049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74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623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064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025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811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144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755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109538"/>
            <a:ext cx="8228013" cy="190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9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88088"/>
            <a:ext cx="21320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+mn-ea"/>
                <a:cs typeface="Arial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291263"/>
            <a:ext cx="289560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88088"/>
            <a:ext cx="21320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+mn-ea"/>
                <a:cs typeface="Arial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D0650C6D-A7B8-4638-A9FF-A32F15FF61D0}" type="slidenum">
              <a:rPr lang="ru-RU"/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572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ko-parallel.ru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395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319" y="-38289"/>
            <a:ext cx="9175750" cy="6982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53175" y="2516703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chemeClr val="tx2"/>
                </a:solidFill>
                <a:latin typeface="Arial" pitchFamily="34" charset="0"/>
              </a:rPr>
              <a:t>Организация работы в общеобразовательной организации по профилактике деструктивного </a:t>
            </a:r>
            <a:endParaRPr lang="ru-RU" sz="24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</a:rPr>
              <a:t>и </a:t>
            </a:r>
            <a:r>
              <a:rPr lang="ru-RU" sz="2400" b="1" dirty="0">
                <a:solidFill>
                  <a:schemeClr val="tx2"/>
                </a:solidFill>
                <a:latin typeface="Arial" pitchFamily="34" charset="0"/>
              </a:rPr>
              <a:t>асоциального поведения обучающихся</a:t>
            </a:r>
            <a:endParaRPr lang="ru-RU" altLang="ru-RU" sz="2400" b="1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536556" y="3717032"/>
            <a:ext cx="4407369" cy="2232248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endParaRPr lang="ru-RU" sz="2000" b="1" dirty="0" smtClean="0">
              <a:solidFill>
                <a:schemeClr val="tx1"/>
              </a:solidFill>
            </a:endParaRPr>
          </a:p>
        </p:txBody>
      </p:sp>
      <p:pic>
        <p:nvPicPr>
          <p:cNvPr id="7" name="Picture 2" descr="File:Coat of Arms of Tatarstan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8611" y="332656"/>
            <a:ext cx="1690794" cy="1628467"/>
          </a:xfrm>
          <a:prstGeom prst="rect">
            <a:avLst/>
          </a:prstGeom>
          <a:noFill/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36555" y="4077072"/>
            <a:ext cx="4407369" cy="2232248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endParaRPr lang="ru-RU" sz="20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8208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403648" cy="6858000"/>
          </a:xfrm>
          <a:prstGeom prst="rect">
            <a:avLst/>
          </a:prstGeom>
        </p:spPr>
      </p:pic>
      <p:sp>
        <p:nvSpPr>
          <p:cNvPr id="9218" name="Номер слайда 5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B33F239-AB7A-48ED-8538-D9B0C3530344}" type="slidenum">
              <a:rPr lang="en-US" altLang="ru-RU" sz="14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ru-R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19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37978" y="161592"/>
            <a:ext cx="6084168" cy="1071563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altLang="ru-RU" sz="2400" b="1" dirty="0">
              <a:solidFill>
                <a:srgbClr val="1F497D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220" name="Содержимое 3"/>
          <p:cNvSpPr>
            <a:spLocks noGrp="1"/>
          </p:cNvSpPr>
          <p:nvPr>
            <p:ph type="body" idx="4294967295"/>
          </p:nvPr>
        </p:nvSpPr>
        <p:spPr>
          <a:xfrm>
            <a:off x="0" y="908050"/>
            <a:ext cx="9144000" cy="5329238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Font typeface="Arial" pitchFamily="34" charset="0"/>
              <a:buNone/>
            </a:pPr>
            <a:r>
              <a:rPr lang="ru-RU" altLang="ru-RU" sz="2400" dirty="0" smtClean="0">
                <a:cs typeface="Times New Roman" pitchFamily="18" charset="0"/>
              </a:rPr>
              <a:t>	</a:t>
            </a:r>
            <a:endParaRPr lang="ru-RU" altLang="ru-RU" sz="2400" dirty="0" smtClean="0"/>
          </a:p>
        </p:txBody>
      </p:sp>
      <p:sp>
        <p:nvSpPr>
          <p:cNvPr id="9221" name="Прямоугольник 5"/>
          <p:cNvSpPr>
            <a:spLocks noChangeArrowheads="1"/>
          </p:cNvSpPr>
          <p:nvPr/>
        </p:nvSpPr>
        <p:spPr bwMode="auto">
          <a:xfrm>
            <a:off x="2195736" y="1268760"/>
            <a:ext cx="666023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  <a:defRPr/>
            </a:pPr>
            <a:endParaRPr lang="ru-RU" altLang="ru-RU" sz="2000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b="1" dirty="0" smtClean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</p:txBody>
      </p:sp>
      <p:pic>
        <p:nvPicPr>
          <p:cNvPr id="9225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6384925"/>
            <a:ext cx="8510588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C:\Users\Afanaseva\Desktop\са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98" y="108178"/>
            <a:ext cx="658802" cy="8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Valeev\Desktop\Безымянный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7"/>
            <a:ext cx="921702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9322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8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403648" cy="6858000"/>
          </a:xfrm>
          <a:prstGeom prst="rect">
            <a:avLst/>
          </a:prstGeom>
        </p:spPr>
      </p:pic>
      <p:pic>
        <p:nvPicPr>
          <p:cNvPr id="6" name="Picture 2" descr="C:\Users\Afanaseva\Desktop\са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9449"/>
            <a:ext cx="658802" cy="8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701824" y="6405331"/>
            <a:ext cx="8370168" cy="384043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01824" y="405739"/>
            <a:ext cx="7848872" cy="11864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ru-RU" sz="28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890464" y="1008949"/>
            <a:ext cx="7992888" cy="5193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042864" y="1161349"/>
            <a:ext cx="7992888" cy="5193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4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Valeev\Desktop\Безымянный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427"/>
            <a:ext cx="8914811" cy="501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6920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632" y="-315416"/>
            <a:ext cx="14127782" cy="792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1"/>
          <p:cNvSpPr/>
          <p:nvPr/>
        </p:nvSpPr>
        <p:spPr>
          <a:xfrm>
            <a:off x="1907704" y="2996952"/>
            <a:ext cx="6768752" cy="2088232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907704" y="692696"/>
            <a:ext cx="6768751" cy="16312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Сайт МОиН РТ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/>
              <a:t>Образование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/>
              <a:t>Воспитание и доп. образование детей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/>
              <a:t>Профилактика </a:t>
            </a:r>
            <a:r>
              <a:rPr lang="ru-RU" sz="2000" b="1" dirty="0"/>
              <a:t>употребления табака, алкоголя и </a:t>
            </a:r>
            <a:r>
              <a:rPr lang="ru-RU" sz="2000" b="1" dirty="0" err="1"/>
              <a:t>психоактивных</a:t>
            </a:r>
            <a:r>
              <a:rPr lang="ru-RU" sz="2000" b="1" dirty="0"/>
              <a:t> </a:t>
            </a:r>
            <a:r>
              <a:rPr lang="ru-RU" sz="2000" b="1" dirty="0" smtClean="0"/>
              <a:t>веществ в </a:t>
            </a:r>
            <a:r>
              <a:rPr lang="ru-RU" sz="2000" b="1" dirty="0"/>
              <a:t>образовательной </a:t>
            </a:r>
            <a:r>
              <a:rPr lang="ru-RU" sz="2000" b="1" dirty="0" smtClean="0"/>
              <a:t>среде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180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9" y="-22105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403648" cy="6858000"/>
          </a:xfrm>
          <a:prstGeom prst="rect">
            <a:avLst/>
          </a:prstGeom>
        </p:spPr>
      </p:pic>
      <p:pic>
        <p:nvPicPr>
          <p:cNvPr id="6" name="Picture 2" descr="C:\Users\Afanaseva\Desktop\са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3" y="139449"/>
            <a:ext cx="658802" cy="8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701824" y="6405331"/>
            <a:ext cx="8370168" cy="384043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353935" y="43292"/>
            <a:ext cx="7848872" cy="11864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ru-RU" sz="2400" b="1" dirty="0">
              <a:solidFill>
                <a:srgbClr val="1F497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54675" y="809951"/>
            <a:ext cx="7992888" cy="5193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Государственное автономное образовательное учреждение для детей, нуждающихся в оказании психолого-педагогической и медико-социальной помощи, «Центр психолого-педагогической реабилитации и коррекции «Росток»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Казань, ул. Ак. Королева, д.4 б, станция метро «Северный вокзал» тел. 8(843)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563-35-16</a:t>
            </a:r>
          </a:p>
          <a:p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Школьный центр психолого-медико-социального сопровождения «Ресурс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Московского района г.Казани</a:t>
            </a:r>
          </a:p>
          <a:p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6911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403648" cy="6858000"/>
          </a:xfrm>
          <a:prstGeom prst="rect">
            <a:avLst/>
          </a:prstGeom>
        </p:spPr>
      </p:pic>
      <p:sp>
        <p:nvSpPr>
          <p:cNvPr id="9218" name="Номер слайда 5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B33F239-AB7A-48ED-8538-D9B0C3530344}" type="slidenum">
              <a:rPr lang="en-US" altLang="ru-RU" sz="14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ru-R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20" name="Содержимое 3"/>
          <p:cNvSpPr>
            <a:spLocks noGrp="1"/>
          </p:cNvSpPr>
          <p:nvPr>
            <p:ph type="body" idx="4294967295"/>
          </p:nvPr>
        </p:nvSpPr>
        <p:spPr>
          <a:xfrm>
            <a:off x="352906" y="1392237"/>
            <a:ext cx="9144000" cy="5329238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Font typeface="Arial" pitchFamily="34" charset="0"/>
              <a:buNone/>
            </a:pPr>
            <a:r>
              <a:rPr lang="ru-RU" altLang="ru-RU" sz="2400" dirty="0" smtClean="0">
                <a:cs typeface="Times New Roman" pitchFamily="18" charset="0"/>
              </a:rPr>
              <a:t>	</a:t>
            </a:r>
            <a:endParaRPr lang="ru-RU" altLang="ru-RU" sz="2400" dirty="0" smtClean="0"/>
          </a:p>
        </p:txBody>
      </p:sp>
      <p:sp>
        <p:nvSpPr>
          <p:cNvPr id="9221" name="Прямоугольник 5"/>
          <p:cNvSpPr>
            <a:spLocks noChangeArrowheads="1"/>
          </p:cNvSpPr>
          <p:nvPr/>
        </p:nvSpPr>
        <p:spPr bwMode="auto">
          <a:xfrm>
            <a:off x="971600" y="1412776"/>
            <a:ext cx="7560840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alt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Ассоциация </a:t>
            </a:r>
            <a:r>
              <a:rPr lang="ru-RU" alt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школьных психологов Республики </a:t>
            </a:r>
            <a:r>
              <a:rPr lang="ru-RU" alt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Татарстан «</a:t>
            </a:r>
            <a:r>
              <a:rPr lang="ru-RU" alt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Параллель»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endParaRPr lang="ru-RU" altLang="ru-RU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en-US" alt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://www.nko-parallel.ru/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alt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endParaRPr lang="ru-RU" alt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Образовательно-практическая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 конференция для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родителей  -  Декабрь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endParaRPr lang="en-US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Бесплатная консультация: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help_parallel@mail.ru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b="1" dirty="0" smtClean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</p:txBody>
      </p:sp>
      <p:pic>
        <p:nvPicPr>
          <p:cNvPr id="9225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6384925"/>
            <a:ext cx="8510588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C:\Users\Afanaseva\Desktop\сам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62" y="188640"/>
            <a:ext cx="885324" cy="8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249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9" y="-22105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403648" cy="6858000"/>
          </a:xfrm>
          <a:prstGeom prst="rect">
            <a:avLst/>
          </a:prstGeom>
        </p:spPr>
      </p:pic>
      <p:pic>
        <p:nvPicPr>
          <p:cNvPr id="6" name="Picture 2" descr="C:\Users\Afanaseva\Desktop\са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3" y="139449"/>
            <a:ext cx="658802" cy="8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701824" y="6405331"/>
            <a:ext cx="8370168" cy="384043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353935" y="43292"/>
            <a:ext cx="7848872" cy="11864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ru-RU" sz="24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827584" y="260648"/>
            <a:ext cx="7992888" cy="58326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25 августа</a:t>
            </a:r>
          </a:p>
          <a:p>
            <a:endParaRPr lang="ru-RU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Оформленные классные уголки, информационные 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стенды для родителей</a:t>
            </a: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информацией о:</a:t>
            </a:r>
          </a:p>
          <a:p>
            <a:pPr algn="l"/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детском телефоне доверия, </a:t>
            </a:r>
          </a:p>
          <a:p>
            <a:pPr algn="l"/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работе педагога-психолога школы,</a:t>
            </a:r>
          </a:p>
          <a:p>
            <a:pPr algn="l"/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психолого-педагогических центрах,</a:t>
            </a:r>
          </a:p>
          <a:p>
            <a:pPr algn="l"/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Уполномоченном по правам ребенка</a:t>
            </a:r>
          </a:p>
          <a:p>
            <a:pPr marL="342900" indent="-342900" algn="l">
              <a:buFontTx/>
              <a:buChar char="-"/>
            </a:pPr>
            <a:endParaRPr lang="ru-RU" sz="2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Информационные плакаты о работе Детского телефона доверия</a:t>
            </a:r>
          </a:p>
          <a:p>
            <a:pPr algn="l"/>
            <a:endParaRPr lang="ru-RU" sz="2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Анонимный ящик доверия</a:t>
            </a:r>
          </a:p>
          <a:p>
            <a:pPr algn="l"/>
            <a:endParaRPr lang="ru-RU" sz="2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Планы воспитательной работы классных руководителей</a:t>
            </a:r>
          </a:p>
          <a:p>
            <a:pPr algn="l"/>
            <a:endParaRPr lang="ru-RU" sz="2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работы педагога-психолога (педагога-организатора, социального педагога) с отражением запроса </a:t>
            </a:r>
            <a:r>
              <a:rPr lang="ru-RU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кл.рук</a:t>
            </a: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-лей</a:t>
            </a:r>
          </a:p>
          <a:p>
            <a:pPr marL="342900" indent="-342900" algn="l">
              <a:buFontTx/>
              <a:buChar char="-"/>
            </a:pP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0939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9" y="-22105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403648" cy="6858000"/>
          </a:xfrm>
          <a:prstGeom prst="rect">
            <a:avLst/>
          </a:prstGeom>
        </p:spPr>
      </p:pic>
      <p:pic>
        <p:nvPicPr>
          <p:cNvPr id="6" name="Picture 2" descr="C:\Users\Afanaseva\Desktop\са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3" y="139449"/>
            <a:ext cx="658802" cy="8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701824" y="6405331"/>
            <a:ext cx="8370168" cy="384043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353935" y="43292"/>
            <a:ext cx="7848872" cy="11864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ru-RU" sz="24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827584" y="260648"/>
            <a:ext cx="7992888" cy="626469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Сентябрь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Общее родительское собрание:</a:t>
            </a:r>
          </a:p>
          <a:p>
            <a:pPr marL="342900" indent="-342900" algn="l">
              <a:buFontTx/>
              <a:buChar char="-"/>
            </a:pP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письменное согласие на психолого-педагогическое сопровождение ребенка</a:t>
            </a:r>
          </a:p>
          <a:p>
            <a:pPr marL="342900" indent="-342900" algn="l">
              <a:buFontTx/>
              <a:buChar char="-"/>
            </a:pP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одтверждение о получении информации о работе Детского телефона доверия</a:t>
            </a:r>
          </a:p>
          <a:p>
            <a:pPr marL="342900" indent="-342900" algn="l">
              <a:buFontTx/>
              <a:buChar char="-"/>
            </a:pP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выступление специалистов</a:t>
            </a:r>
          </a:p>
          <a:p>
            <a:pPr algn="l"/>
            <a:endParaRPr lang="ru-RU" sz="2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6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Педагогический совет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МО классных руководителей, классные родительские собрания должны включать темы по профилактике деструктивного и асоциального поведения, выступление педагога-психолога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Психологический мониторинг по направлениям:</a:t>
            </a:r>
          </a:p>
          <a:p>
            <a:pPr marL="342900" indent="-342900" algn="l">
              <a:buFontTx/>
              <a:buChar char="-"/>
            </a:pP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эмоционально-личностной сферы</a:t>
            </a:r>
          </a:p>
          <a:p>
            <a:pPr marL="342900" indent="-342900" algn="l">
              <a:buFontTx/>
              <a:buChar char="-"/>
            </a:pP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Социально-психологическое тестирование</a:t>
            </a:r>
          </a:p>
          <a:p>
            <a:pPr algn="l"/>
            <a:endParaRPr lang="ru-RU" sz="2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 в две недели протокол по работе анонимного ящика доверия, запись о работе Детского тел. доверия в дневниках</a:t>
            </a:r>
          </a:p>
          <a:p>
            <a:pPr algn="l"/>
            <a:endParaRPr lang="ru-RU" sz="2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Социальный паспорт</a:t>
            </a:r>
          </a:p>
          <a:p>
            <a:pPr algn="l"/>
            <a:endParaRPr lang="ru-RU" sz="2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Выход по плану </a:t>
            </a:r>
            <a:r>
              <a:rPr lang="ru-RU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внутришкольного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контроля</a:t>
            </a:r>
            <a:endParaRPr lang="ru-RU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2181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9" y="-22105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403648" cy="6858000"/>
          </a:xfrm>
          <a:prstGeom prst="rect">
            <a:avLst/>
          </a:prstGeom>
        </p:spPr>
      </p:pic>
      <p:pic>
        <p:nvPicPr>
          <p:cNvPr id="6" name="Picture 2" descr="C:\Users\Afanaseva\Desktop\са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3" y="139449"/>
            <a:ext cx="658802" cy="8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701824" y="6405331"/>
            <a:ext cx="8370168" cy="384043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353935" y="43292"/>
            <a:ext cx="7848872" cy="11864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ru-RU" sz="24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827584" y="260648"/>
            <a:ext cx="7992888" cy="6264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Октябрь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Психологический мониторинг по направлениям:</a:t>
            </a:r>
          </a:p>
          <a:p>
            <a:pPr marL="457200" indent="-457200" algn="l">
              <a:buFontTx/>
              <a:buChar char="-"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даптация</a:t>
            </a:r>
          </a:p>
          <a:p>
            <a:pPr marL="457200" indent="-457200" algn="l">
              <a:buFontTx/>
              <a:buChar char="-"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рофориентация</a:t>
            </a:r>
          </a:p>
          <a:p>
            <a:pPr algn="l"/>
            <a:endPara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Совет профилактики – индивидуальный план работы с детьми «группы риска»</a:t>
            </a:r>
          </a:p>
          <a:p>
            <a:pPr algn="l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 «Группа риска» пересматривается в январе, мае</a:t>
            </a:r>
          </a:p>
          <a:p>
            <a:pPr algn="l"/>
            <a:endPara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Выход по плану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внутришкольного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контроля</a:t>
            </a:r>
          </a:p>
          <a:p>
            <a:endPara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Ноябрь-Декабрь</a:t>
            </a:r>
          </a:p>
          <a:p>
            <a:endPara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Профилактический </a:t>
            </a:r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наркоосмотр</a:t>
            </a:r>
            <a:endPara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Родительские собрания с элементами тренингов по программе «Путь к успеху»</a:t>
            </a:r>
          </a:p>
        </p:txBody>
      </p:sp>
    </p:spTree>
    <p:extLst>
      <p:ext uri="{BB962C8B-B14F-4D97-AF65-F5344CB8AC3E}">
        <p14:creationId xmlns:p14="http://schemas.microsoft.com/office/powerpoint/2010/main" val="36504833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-149226"/>
            <a:ext cx="9175750" cy="689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-106363"/>
            <a:ext cx="1403350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39713"/>
            <a:ext cx="658812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3" name="AutoShape 4"/>
          <p:cNvSpPr>
            <a:spLocks noChangeArrowheads="1"/>
          </p:cNvSpPr>
          <p:nvPr/>
        </p:nvSpPr>
        <p:spPr bwMode="auto">
          <a:xfrm>
            <a:off x="701675" y="6402388"/>
            <a:ext cx="8370888" cy="385762"/>
          </a:xfrm>
          <a:custGeom>
            <a:avLst/>
            <a:gdLst>
              <a:gd name="T0" fmla="*/ 0 w 8370888"/>
              <a:gd name="T1" fmla="*/ 0 h 288925"/>
              <a:gd name="T2" fmla="*/ 8322733 w 8370888"/>
              <a:gd name="T3" fmla="*/ 0 h 288925"/>
              <a:gd name="T4" fmla="*/ 8370888 w 8370888"/>
              <a:gd name="T5" fmla="*/ 363622 h 288925"/>
              <a:gd name="T6" fmla="*/ 8370888 w 8370888"/>
              <a:gd name="T7" fmla="*/ 2181703 h 288925"/>
              <a:gd name="T8" fmla="*/ 8370888 w 8370888"/>
              <a:gd name="T9" fmla="*/ 2181703 h 288925"/>
              <a:gd name="T10" fmla="*/ 48155 w 8370888"/>
              <a:gd name="T11" fmla="*/ 2181703 h 288925"/>
              <a:gd name="T12" fmla="*/ 0 w 8370888"/>
              <a:gd name="T13" fmla="*/ 1818077 h 288925"/>
              <a:gd name="T14" fmla="*/ 0 w 8370888"/>
              <a:gd name="T15" fmla="*/ 0 h 28892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370888"/>
              <a:gd name="T25" fmla="*/ 0 h 288925"/>
              <a:gd name="T26" fmla="*/ 8370888 w 8370888"/>
              <a:gd name="T27" fmla="*/ 288925 h 28892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370888" h="288925">
                <a:moveTo>
                  <a:pt x="0" y="0"/>
                </a:moveTo>
                <a:lnTo>
                  <a:pt x="8322733" y="0"/>
                </a:lnTo>
                <a:lnTo>
                  <a:pt x="8370888" y="48155"/>
                </a:lnTo>
                <a:lnTo>
                  <a:pt x="8370888" y="288925"/>
                </a:lnTo>
                <a:lnTo>
                  <a:pt x="48155" y="288925"/>
                </a:lnTo>
                <a:lnTo>
                  <a:pt x="0" y="24077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4780C5"/>
              </a:gs>
              <a:gs pos="100000">
                <a:srgbClr val="254872"/>
              </a:gs>
            </a:gsLst>
            <a:lin ang="10800000" scaled="1"/>
          </a:gradFill>
          <a:ln w="25560">
            <a:solidFill>
              <a:srgbClr val="385D8A"/>
            </a:solidFill>
            <a:miter lim="800000"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rgbClr val="FFFFFF"/>
                </a:solidFill>
              </a:rPr>
              <a:t>Министерство образования и науки Республики Татарстан</a:t>
            </a:r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1619250" y="204788"/>
            <a:ext cx="7056438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2055" name="Прямоугольник 1"/>
          <p:cNvSpPr>
            <a:spLocks noChangeArrowheads="1"/>
          </p:cNvSpPr>
          <p:nvPr/>
        </p:nvSpPr>
        <p:spPr bwMode="auto">
          <a:xfrm>
            <a:off x="1195388" y="95250"/>
            <a:ext cx="734536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altLang="ru-RU" sz="2400" b="1" dirty="0" smtClean="0">
                <a:solidFill>
                  <a:srgbClr val="FF0000"/>
                </a:solidFill>
                <a:latin typeface="Arial" charset="0"/>
              </a:rPr>
              <a:t>Регламент </a:t>
            </a:r>
            <a:r>
              <a:rPr lang="ru-RU" altLang="ru-RU" sz="2400" b="1" dirty="0">
                <a:solidFill>
                  <a:srgbClr val="FF0000"/>
                </a:solidFill>
                <a:latin typeface="Arial" charset="0"/>
              </a:rPr>
              <a:t>проведения </a:t>
            </a:r>
            <a:r>
              <a:rPr lang="ru-RU" sz="2400" b="1" dirty="0">
                <a:solidFill>
                  <a:srgbClr val="FF0000"/>
                </a:solidFill>
                <a:latin typeface="Arial" charset="0"/>
              </a:rPr>
              <a:t>профилактических медицинских осмотров </a:t>
            </a:r>
            <a:endParaRPr lang="ru-RU" sz="2400" b="1" dirty="0" smtClean="0">
              <a:solidFill>
                <a:srgbClr val="FF0000"/>
              </a:solidFill>
              <a:latin typeface="Arial" charset="0"/>
            </a:endParaRPr>
          </a:p>
          <a:p>
            <a:pPr algn="ctr">
              <a:spcBef>
                <a:spcPts val="0"/>
              </a:spcBef>
            </a:pPr>
            <a:r>
              <a:rPr lang="ru-RU" sz="2400" b="1" dirty="0" smtClean="0">
                <a:solidFill>
                  <a:srgbClr val="FF0000"/>
                </a:solidFill>
                <a:latin typeface="Arial" charset="0"/>
              </a:rPr>
              <a:t>во 2 полугодии 2015 года</a:t>
            </a:r>
            <a:r>
              <a:rPr lang="ru-RU" altLang="ru-RU" sz="2400" b="1" dirty="0" smtClean="0">
                <a:solidFill>
                  <a:srgbClr val="FF0000"/>
                </a:solidFill>
                <a:latin typeface="Arial" charset="0"/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ru-RU" altLang="ru-RU" sz="2000" b="1" dirty="0" smtClean="0">
                <a:solidFill>
                  <a:srgbClr val="1F497D"/>
                </a:solidFill>
                <a:latin typeface="Arial" charset="0"/>
              </a:rPr>
              <a:t>Решение оперативного штаба</a:t>
            </a:r>
          </a:p>
          <a:p>
            <a:pPr algn="ctr">
              <a:spcBef>
                <a:spcPts val="0"/>
              </a:spcBef>
            </a:pPr>
            <a:r>
              <a:rPr lang="ru-RU" altLang="ru-RU" sz="2000" b="1" dirty="0" smtClean="0">
                <a:solidFill>
                  <a:srgbClr val="1F497D"/>
                </a:solidFill>
                <a:latin typeface="Arial" charset="0"/>
              </a:rPr>
              <a:t> </a:t>
            </a:r>
            <a:r>
              <a:rPr lang="ru-RU" altLang="ru-RU" sz="2000" b="1" dirty="0">
                <a:solidFill>
                  <a:srgbClr val="1F497D"/>
                </a:solidFill>
                <a:latin typeface="Arial" charset="0"/>
              </a:rPr>
              <a:t>П</a:t>
            </a:r>
            <a:r>
              <a:rPr lang="ru-RU" altLang="ru-RU" sz="2000" b="1" dirty="0" smtClean="0">
                <a:solidFill>
                  <a:srgbClr val="1F497D"/>
                </a:solidFill>
                <a:latin typeface="Arial" charset="0"/>
              </a:rPr>
              <a:t>ротокол №Пр-98/15 от 7 июля 2015г.</a:t>
            </a:r>
            <a:endParaRPr lang="ru-RU" altLang="ru-RU" sz="2000" b="1" dirty="0">
              <a:solidFill>
                <a:srgbClr val="1F497D"/>
              </a:solidFill>
              <a:latin typeface="Arial" charset="0"/>
            </a:endParaRPr>
          </a:p>
        </p:txBody>
      </p:sp>
      <p:sp>
        <p:nvSpPr>
          <p:cNvPr id="9" name="Скругленный прямоугольник 3"/>
          <p:cNvSpPr>
            <a:spLocks noChangeArrowheads="1"/>
          </p:cNvSpPr>
          <p:nvPr/>
        </p:nvSpPr>
        <p:spPr bwMode="auto">
          <a:xfrm>
            <a:off x="944268" y="1949127"/>
            <a:ext cx="7693025" cy="137271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2000" dirty="0" smtClean="0">
                <a:solidFill>
                  <a:srgbClr val="002060"/>
                </a:solidFill>
                <a:latin typeface="Arial" charset="0"/>
              </a:rPr>
              <a:t>1.1. Социально-психологическое тестирование в школах и СПО с целью выявления детей «группы риска» с использованием «Личностного </a:t>
            </a:r>
            <a:r>
              <a:rPr lang="ru-RU" altLang="ru-RU" sz="2000" dirty="0">
                <a:solidFill>
                  <a:srgbClr val="002060"/>
                </a:solidFill>
                <a:latin typeface="Arial" charset="0"/>
              </a:rPr>
              <a:t>опросника </a:t>
            </a:r>
            <a:r>
              <a:rPr lang="ru-RU" altLang="ru-RU" sz="2000" dirty="0" err="1" smtClean="0">
                <a:solidFill>
                  <a:srgbClr val="002060"/>
                </a:solidFill>
                <a:latin typeface="Arial" charset="0"/>
              </a:rPr>
              <a:t>Кеттелла</a:t>
            </a:r>
            <a:r>
              <a:rPr lang="ru-RU" altLang="ru-RU" sz="2000" dirty="0" smtClean="0">
                <a:solidFill>
                  <a:srgbClr val="002060"/>
                </a:solidFill>
                <a:latin typeface="Arial" charset="0"/>
              </a:rPr>
              <a:t>»</a:t>
            </a:r>
            <a:r>
              <a:rPr lang="en-US" altLang="ru-RU" sz="2000" dirty="0" smtClean="0">
                <a:solidFill>
                  <a:srgbClr val="002060"/>
                </a:solidFill>
                <a:latin typeface="Arial" charset="0"/>
              </a:rPr>
              <a:t> (</a:t>
            </a:r>
            <a:r>
              <a:rPr lang="ru-RU" altLang="ru-RU" sz="2000" dirty="0" smtClean="0">
                <a:solidFill>
                  <a:srgbClr val="002060"/>
                </a:solidFill>
                <a:latin typeface="Arial" charset="0"/>
              </a:rPr>
              <a:t>приказ МОиН РТ № под-9227 от 28.08.2015 г.)</a:t>
            </a:r>
            <a:endParaRPr lang="ru-RU" altLang="ru-RU" sz="20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0" name="Стрелка вниз 2"/>
          <p:cNvSpPr>
            <a:spLocks noChangeArrowheads="1"/>
          </p:cNvSpPr>
          <p:nvPr/>
        </p:nvSpPr>
        <p:spPr bwMode="auto">
          <a:xfrm>
            <a:off x="4572107" y="4838620"/>
            <a:ext cx="452438" cy="488950"/>
          </a:xfrm>
          <a:prstGeom prst="downArrow">
            <a:avLst>
              <a:gd name="adj1" fmla="val 50000"/>
              <a:gd name="adj2" fmla="val 49972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1" name="Скругленный прямоугольник 3"/>
          <p:cNvSpPr>
            <a:spLocks noChangeArrowheads="1"/>
          </p:cNvSpPr>
          <p:nvPr/>
        </p:nvSpPr>
        <p:spPr bwMode="auto">
          <a:xfrm>
            <a:off x="948669" y="3429000"/>
            <a:ext cx="7693025" cy="136815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2000" dirty="0" smtClean="0">
                <a:solidFill>
                  <a:srgbClr val="002060"/>
                </a:solidFill>
                <a:latin typeface="Arial" charset="0"/>
              </a:rPr>
              <a:t>1.2. Выявление обучающихся и студентов «группы риска» согласно критериям «Дорожной карты», </a:t>
            </a:r>
            <a:r>
              <a:rPr lang="ru-RU" altLang="ru-RU" sz="2000" dirty="0" smtClean="0">
                <a:solidFill>
                  <a:srgbClr val="FF0000"/>
                </a:solidFill>
                <a:latin typeface="Arial" charset="0"/>
              </a:rPr>
              <a:t>принятой решением оперативного штаба от 17.01. 2014 г.</a:t>
            </a:r>
            <a:r>
              <a:rPr lang="ru-RU" altLang="ru-RU" sz="2000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Arial" charset="0"/>
              </a:rPr>
              <a:t>(школы, СПО, ВУЗы)</a:t>
            </a:r>
            <a:endParaRPr lang="ru-RU" altLang="ru-RU" sz="20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2" name="Скругленный прямоугольник 11"/>
          <p:cNvSpPr>
            <a:spLocks noChangeArrowheads="1"/>
          </p:cNvSpPr>
          <p:nvPr/>
        </p:nvSpPr>
        <p:spPr bwMode="auto">
          <a:xfrm>
            <a:off x="951814" y="5373216"/>
            <a:ext cx="7693025" cy="7920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2000" kern="0" dirty="0" smtClean="0">
                <a:solidFill>
                  <a:srgbClr val="002060"/>
                </a:solidFill>
                <a:latin typeface="Arial" charset="0"/>
                <a:ea typeface="Microsoft YaHei"/>
              </a:rPr>
              <a:t>2. Профилактические медицинские осмотры детей «группы риска»</a:t>
            </a:r>
          </a:p>
        </p:txBody>
      </p:sp>
    </p:spTree>
    <p:extLst>
      <p:ext uri="{BB962C8B-B14F-4D97-AF65-F5344CB8AC3E}">
        <p14:creationId xmlns:p14="http://schemas.microsoft.com/office/powerpoint/2010/main" val="21925761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-150813"/>
            <a:ext cx="9175750" cy="689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-74613"/>
            <a:ext cx="1403350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39713"/>
            <a:ext cx="658812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9" name="AutoShape 4"/>
          <p:cNvSpPr>
            <a:spLocks noChangeArrowheads="1"/>
          </p:cNvSpPr>
          <p:nvPr/>
        </p:nvSpPr>
        <p:spPr bwMode="auto">
          <a:xfrm>
            <a:off x="701675" y="6402388"/>
            <a:ext cx="8370888" cy="385762"/>
          </a:xfrm>
          <a:custGeom>
            <a:avLst/>
            <a:gdLst>
              <a:gd name="T0" fmla="*/ 0 w 8370888"/>
              <a:gd name="T1" fmla="*/ 0 h 288925"/>
              <a:gd name="T2" fmla="*/ 8322733 w 8370888"/>
              <a:gd name="T3" fmla="*/ 0 h 288925"/>
              <a:gd name="T4" fmla="*/ 8370888 w 8370888"/>
              <a:gd name="T5" fmla="*/ 2750369 h 288925"/>
              <a:gd name="T6" fmla="*/ 8370888 w 8370888"/>
              <a:gd name="T7" fmla="*/ 16501971 h 288925"/>
              <a:gd name="T8" fmla="*/ 8370888 w 8370888"/>
              <a:gd name="T9" fmla="*/ 16501971 h 288925"/>
              <a:gd name="T10" fmla="*/ 48155 w 8370888"/>
              <a:gd name="T11" fmla="*/ 16501971 h 288925"/>
              <a:gd name="T12" fmla="*/ 0 w 8370888"/>
              <a:gd name="T13" fmla="*/ 13751575 h 288925"/>
              <a:gd name="T14" fmla="*/ 0 w 8370888"/>
              <a:gd name="T15" fmla="*/ 0 h 28892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370888"/>
              <a:gd name="T25" fmla="*/ 0 h 288925"/>
              <a:gd name="T26" fmla="*/ 8370888 w 8370888"/>
              <a:gd name="T27" fmla="*/ 288925 h 28892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370888" h="288925">
                <a:moveTo>
                  <a:pt x="0" y="0"/>
                </a:moveTo>
                <a:lnTo>
                  <a:pt x="8322733" y="0"/>
                </a:lnTo>
                <a:lnTo>
                  <a:pt x="8370888" y="48155"/>
                </a:lnTo>
                <a:lnTo>
                  <a:pt x="8370888" y="288925"/>
                </a:lnTo>
                <a:lnTo>
                  <a:pt x="48155" y="288925"/>
                </a:lnTo>
                <a:lnTo>
                  <a:pt x="0" y="24077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4780C5"/>
              </a:gs>
              <a:gs pos="100000">
                <a:srgbClr val="254872"/>
              </a:gs>
            </a:gsLst>
            <a:lin ang="10800000" scaled="1"/>
          </a:gradFill>
          <a:ln w="25560">
            <a:solidFill>
              <a:srgbClr val="385D8A"/>
            </a:solidFill>
            <a:miter lim="800000"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r" defTabSz="449263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1800" smtClean="0">
                <a:solidFill>
                  <a:srgbClr val="FFFFFF"/>
                </a:solidFill>
                <a:cs typeface="Arial" charset="0"/>
              </a:rPr>
              <a:t>Министерство образования и науки Республики Татарстан</a:t>
            </a:r>
          </a:p>
        </p:txBody>
      </p:sp>
      <p:sp>
        <p:nvSpPr>
          <p:cNvPr id="21510" name="Text Box 5"/>
          <p:cNvSpPr txBox="1">
            <a:spLocks noChangeArrowheads="1"/>
          </p:cNvSpPr>
          <p:nvPr/>
        </p:nvSpPr>
        <p:spPr bwMode="auto">
          <a:xfrm>
            <a:off x="1506538" y="434950"/>
            <a:ext cx="7056437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21511" name="Прямоугольник 1"/>
          <p:cNvSpPr>
            <a:spLocks noChangeArrowheads="1"/>
          </p:cNvSpPr>
          <p:nvPr/>
        </p:nvSpPr>
        <p:spPr bwMode="auto">
          <a:xfrm>
            <a:off x="890588" y="144463"/>
            <a:ext cx="799306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Премирование работников образовательных организаций РТ работу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в сфере профилактики наркомании</a:t>
            </a:r>
          </a:p>
        </p:txBody>
      </p:sp>
      <p:sp>
        <p:nvSpPr>
          <p:cNvPr id="21512" name="Прямоугольник 2"/>
          <p:cNvSpPr>
            <a:spLocks noChangeArrowheads="1"/>
          </p:cNvSpPr>
          <p:nvPr/>
        </p:nvSpPr>
        <p:spPr bwMode="auto">
          <a:xfrm>
            <a:off x="414337" y="3645024"/>
            <a:ext cx="8455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defTabSz="449263" fontAlgn="base">
              <a:spcBef>
                <a:spcPct val="0"/>
              </a:spcBef>
              <a:spcAft>
                <a:spcPct val="0"/>
              </a:spcAft>
            </a:pPr>
            <a:endParaRPr lang="ru-RU" altLang="ru-RU" sz="2400" dirty="0" smtClean="0">
              <a:solidFill>
                <a:srgbClr val="FFFFFF"/>
              </a:solidFill>
              <a:latin typeface="Arial" charset="0"/>
              <a:cs typeface="Times New Roman" pitchFamily="18" charset="0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</a:pPr>
            <a:endParaRPr lang="ru-RU" altLang="ru-RU" sz="2400" b="1" u="sng" dirty="0" smtClean="0">
              <a:solidFill>
                <a:srgbClr val="FF0000"/>
              </a:solidFill>
              <a:latin typeface="Arial" charset="0"/>
              <a:cs typeface="Times New Roman" pitchFamily="18" charset="0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u="sng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Премиальный фонд: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u="sng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2014 г – 400 </a:t>
            </a:r>
            <a:r>
              <a:rPr lang="ru-RU" altLang="ru-RU" sz="2400" b="1" u="sng" dirty="0" err="1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т.р</a:t>
            </a:r>
            <a:r>
              <a:rPr lang="ru-RU" altLang="ru-RU" sz="2400" b="1" u="sng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. 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u="sng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2015 г. – 400 </a:t>
            </a:r>
            <a:r>
              <a:rPr lang="ru-RU" altLang="ru-RU" sz="2400" b="1" u="sng" dirty="0" err="1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т.р</a:t>
            </a:r>
            <a:r>
              <a:rPr lang="ru-RU" altLang="ru-RU" sz="2400" b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1584" y="1844824"/>
            <a:ext cx="819647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Приказ МОиН РТ </a:t>
            </a:r>
          </a:p>
          <a:p>
            <a:pPr algn="ctr"/>
            <a:r>
              <a:rPr lang="ru-RU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lang="ru-RU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 23.05.2014 г. №3024/14</a:t>
            </a:r>
          </a:p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«О премировании работников образовательных </a:t>
            </a:r>
          </a:p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Организаций республики Татарстан»</a:t>
            </a:r>
          </a:p>
          <a:p>
            <a:pPr algn="ctr"/>
            <a:endParaRPr lang="ru-RU" sz="2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20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8179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8" y="35042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6977"/>
            <a:ext cx="1403648" cy="6858000"/>
          </a:xfrm>
          <a:prstGeom prst="rect">
            <a:avLst/>
          </a:prstGeom>
        </p:spPr>
      </p:pic>
      <p:pic>
        <p:nvPicPr>
          <p:cNvPr id="6" name="Picture 2" descr="C:\Users\Afanaseva\Desktop\са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98" y="149413"/>
            <a:ext cx="658802" cy="8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701824" y="6405331"/>
            <a:ext cx="8370168" cy="384043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90464" y="54686"/>
            <a:ext cx="7848872" cy="11864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ru-RU" sz="28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890464" y="137929"/>
            <a:ext cx="7992888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solidFill>
                  <a:srgbClr val="1F497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Нормативно – правовые документы, </a:t>
            </a:r>
          </a:p>
          <a:p>
            <a:r>
              <a:rPr lang="ru-RU" sz="1600" b="1" dirty="0">
                <a:solidFill>
                  <a:srgbClr val="1F497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регламентирующие организацию работы по профилактике злоупотребления </a:t>
            </a:r>
            <a:r>
              <a:rPr lang="ru-RU" sz="1600" b="1" dirty="0" err="1">
                <a:solidFill>
                  <a:srgbClr val="1F497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психоактивными</a:t>
            </a:r>
            <a:r>
              <a:rPr lang="ru-RU" sz="1600" b="1" dirty="0">
                <a:solidFill>
                  <a:srgbClr val="1F497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веществ веществами в </a:t>
            </a:r>
            <a:r>
              <a:rPr lang="ru-RU" sz="1600" b="1" dirty="0" smtClean="0">
                <a:solidFill>
                  <a:srgbClr val="1F497D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образовательной организации</a:t>
            </a:r>
            <a:endParaRPr lang="ru-RU" sz="1600" b="1" dirty="0">
              <a:solidFill>
                <a:srgbClr val="1F497D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(обязательный минимум, который должен быть в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образовательной  организации).</a:t>
            </a:r>
            <a:endParaRPr lang="ru-RU" sz="16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23793" y="1556792"/>
            <a:ext cx="8169145" cy="513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>
              <a:buFontTx/>
              <a:buChar char="•"/>
            </a:pPr>
            <a:r>
              <a:rPr lang="ru-RU" altLang="ru-RU" sz="1200" dirty="0">
                <a:solidFill>
                  <a:prstClr val="black"/>
                </a:solidFill>
                <a:ea typeface="Times New Roman" pitchFamily="18" charset="0"/>
              </a:rPr>
              <a:t>Конвенция ООН о правах ребенка</a:t>
            </a:r>
            <a:endParaRPr lang="ru-RU" altLang="ru-RU" sz="1200" dirty="0">
              <a:solidFill>
                <a:prstClr val="black"/>
              </a:solidFill>
            </a:endParaRPr>
          </a:p>
          <a:p>
            <a:pPr algn="just" eaLnBrk="0" hangingPunct="0">
              <a:buFontTx/>
              <a:buChar char="•"/>
            </a:pPr>
            <a:r>
              <a:rPr lang="ru-RU" altLang="ru-RU" sz="1200" dirty="0">
                <a:solidFill>
                  <a:prstClr val="black"/>
                </a:solidFill>
                <a:ea typeface="Times New Roman" pitchFamily="18" charset="0"/>
              </a:rPr>
              <a:t>Федеральный закон «Об образовании»</a:t>
            </a:r>
            <a:endParaRPr lang="ru-RU" altLang="ru-RU" sz="1200" dirty="0">
              <a:solidFill>
                <a:prstClr val="black"/>
              </a:solidFill>
            </a:endParaRPr>
          </a:p>
          <a:p>
            <a:pPr algn="just" eaLnBrk="0" hangingPunct="0">
              <a:buFontTx/>
              <a:buChar char="•"/>
            </a:pPr>
            <a:r>
              <a:rPr lang="ru-RU" altLang="ru-RU" sz="1200" dirty="0">
                <a:solidFill>
                  <a:prstClr val="black"/>
                </a:solidFill>
                <a:ea typeface="Times New Roman" pitchFamily="18" charset="0"/>
              </a:rPr>
              <a:t>Федеральный закон от 22.08.1996г. №125 «О </a:t>
            </a:r>
            <a:r>
              <a:rPr lang="ru-RU" altLang="ru-RU" sz="1200" dirty="0" smtClean="0">
                <a:solidFill>
                  <a:prstClr val="black"/>
                </a:solidFill>
                <a:ea typeface="Times New Roman" pitchFamily="18" charset="0"/>
              </a:rPr>
              <a:t>высшем </a:t>
            </a:r>
            <a:r>
              <a:rPr lang="ru-RU" altLang="ru-RU" sz="1200" dirty="0">
                <a:solidFill>
                  <a:prstClr val="black"/>
                </a:solidFill>
                <a:ea typeface="Times New Roman" pitchFamily="18" charset="0"/>
              </a:rPr>
              <a:t>и послевузовском профессиональном образовании</a:t>
            </a:r>
            <a:r>
              <a:rPr lang="ru-RU" altLang="ru-RU" sz="1200" dirty="0" smtClean="0">
                <a:solidFill>
                  <a:prstClr val="black"/>
                </a:solidFill>
                <a:ea typeface="Times New Roman" pitchFamily="18" charset="0"/>
              </a:rPr>
              <a:t>»              </a:t>
            </a:r>
            <a:r>
              <a:rPr lang="ru-RU" altLang="ru-RU" sz="1200" dirty="0">
                <a:solidFill>
                  <a:prstClr val="black"/>
                </a:solidFill>
                <a:ea typeface="Times New Roman" pitchFamily="18" charset="0"/>
              </a:rPr>
              <a:t>(с изменениями и дополнениями)</a:t>
            </a:r>
            <a:endParaRPr lang="ru-RU" altLang="ru-RU" sz="1200" dirty="0">
              <a:solidFill>
                <a:prstClr val="black"/>
              </a:solidFill>
            </a:endParaRPr>
          </a:p>
          <a:p>
            <a:pPr algn="just" eaLnBrk="0" hangingPunct="0">
              <a:buFontTx/>
              <a:buChar char="•"/>
            </a:pPr>
            <a:r>
              <a:rPr lang="ru-RU" altLang="ru-RU" sz="1200" dirty="0">
                <a:solidFill>
                  <a:prstClr val="black"/>
                </a:solidFill>
                <a:ea typeface="Times New Roman" pitchFamily="18" charset="0"/>
              </a:rPr>
              <a:t> Федеральный закон от 8.01.1998 г. №3-ФЗ «О наркотических средствах и </a:t>
            </a:r>
            <a:r>
              <a:rPr lang="ru-RU" altLang="ru-RU" sz="1200" dirty="0" err="1">
                <a:solidFill>
                  <a:prstClr val="black"/>
                </a:solidFill>
                <a:ea typeface="Times New Roman" pitchFamily="18" charset="0"/>
              </a:rPr>
              <a:t>психоактивных</a:t>
            </a:r>
            <a:r>
              <a:rPr lang="ru-RU" altLang="ru-RU" sz="1200" dirty="0">
                <a:solidFill>
                  <a:prstClr val="black"/>
                </a:solidFill>
                <a:ea typeface="Times New Roman" pitchFamily="18" charset="0"/>
              </a:rPr>
              <a:t> веществах</a:t>
            </a:r>
            <a:r>
              <a:rPr lang="ru-RU" altLang="ru-RU" sz="1200" dirty="0" smtClean="0">
                <a:solidFill>
                  <a:prstClr val="black"/>
                </a:solidFill>
                <a:ea typeface="Times New Roman" pitchFamily="18" charset="0"/>
              </a:rPr>
              <a:t>»                       </a:t>
            </a:r>
            <a:r>
              <a:rPr lang="ru-RU" altLang="ru-RU" sz="1200" dirty="0">
                <a:solidFill>
                  <a:prstClr val="black"/>
                </a:solidFill>
                <a:ea typeface="Times New Roman" pitchFamily="18" charset="0"/>
              </a:rPr>
              <a:t>(с изменениями и дополнениями)</a:t>
            </a:r>
            <a:endParaRPr lang="ru-RU" altLang="ru-RU" sz="1200" dirty="0">
              <a:solidFill>
                <a:prstClr val="black"/>
              </a:solidFill>
            </a:endParaRPr>
          </a:p>
          <a:p>
            <a:pPr algn="just" eaLnBrk="0" hangingPunct="0">
              <a:buFontTx/>
              <a:buChar char="•"/>
            </a:pPr>
            <a:r>
              <a:rPr lang="ru-RU" altLang="ru-RU" sz="1200" dirty="0">
                <a:solidFill>
                  <a:prstClr val="black"/>
                </a:solidFill>
                <a:ea typeface="Times New Roman" pitchFamily="18" charset="0"/>
              </a:rPr>
              <a:t>Стратегия государственной антинаркотической политики Российской Федерации до 2020 года (утверждена Указом Президента РФ от 9.06.2010 г. №690)</a:t>
            </a:r>
            <a:endParaRPr lang="ru-RU" altLang="ru-RU" sz="1200" dirty="0">
              <a:solidFill>
                <a:prstClr val="black"/>
              </a:solidFill>
            </a:endParaRPr>
          </a:p>
          <a:p>
            <a:pPr algn="just" eaLnBrk="0" hangingPunct="0">
              <a:buFontTx/>
              <a:buChar char="•"/>
            </a:pPr>
            <a:r>
              <a:rPr lang="ru-RU" altLang="ru-RU" sz="1200" dirty="0">
                <a:solidFill>
                  <a:prstClr val="black"/>
                </a:solidFill>
                <a:ea typeface="Times New Roman" pitchFamily="18" charset="0"/>
              </a:rPr>
              <a:t>Концепция профилактики употребления </a:t>
            </a:r>
            <a:r>
              <a:rPr lang="ru-RU" altLang="ru-RU" sz="1200" dirty="0" err="1">
                <a:solidFill>
                  <a:prstClr val="black"/>
                </a:solidFill>
                <a:ea typeface="Times New Roman" pitchFamily="18" charset="0"/>
              </a:rPr>
              <a:t>психоактивных</a:t>
            </a:r>
            <a:r>
              <a:rPr lang="ru-RU" altLang="ru-RU" sz="1200" dirty="0">
                <a:solidFill>
                  <a:prstClr val="black"/>
                </a:solidFill>
                <a:ea typeface="Times New Roman" pitchFamily="18" charset="0"/>
              </a:rPr>
              <a:t> веществ в образовательной среде (утверждена 5 сентября 2011 года Министерством образования и науки Российской Федерации)</a:t>
            </a:r>
            <a:endParaRPr lang="ru-RU" altLang="ru-RU" sz="1200" dirty="0">
              <a:solidFill>
                <a:prstClr val="black"/>
              </a:solidFill>
            </a:endParaRPr>
          </a:p>
          <a:p>
            <a:pPr algn="just" eaLnBrk="0" hangingPunct="0">
              <a:buFontTx/>
              <a:buChar char="•"/>
            </a:pPr>
            <a:r>
              <a:rPr lang="ru-RU" altLang="ru-RU" sz="1200" dirty="0">
                <a:solidFill>
                  <a:prstClr val="black"/>
                </a:solidFill>
                <a:ea typeface="Times New Roman" pitchFamily="18" charset="0"/>
              </a:rPr>
              <a:t>Уголовный кодекс РФ от 13.06.1996 года (с изменениями)</a:t>
            </a:r>
            <a:endParaRPr lang="ru-RU" altLang="ru-RU" sz="1200" dirty="0">
              <a:solidFill>
                <a:prstClr val="black"/>
              </a:solidFill>
            </a:endParaRPr>
          </a:p>
          <a:p>
            <a:pPr algn="just" eaLnBrk="0" hangingPunct="0">
              <a:buFontTx/>
              <a:buChar char="•"/>
            </a:pPr>
            <a:r>
              <a:rPr lang="ru-RU" altLang="ru-RU" sz="1200" dirty="0">
                <a:solidFill>
                  <a:prstClr val="black"/>
                </a:solidFill>
                <a:ea typeface="Times New Roman" pitchFamily="18" charset="0"/>
              </a:rPr>
              <a:t>Кодекс РФ об административных правонарушениях от 30.12.2001 г. (с изменениями)</a:t>
            </a:r>
            <a:endParaRPr lang="ru-RU" altLang="ru-RU" sz="1200" dirty="0">
              <a:solidFill>
                <a:prstClr val="black"/>
              </a:solidFill>
            </a:endParaRPr>
          </a:p>
          <a:p>
            <a:pPr algn="just" eaLnBrk="0" hangingPunct="0">
              <a:buFontTx/>
              <a:buChar char="•"/>
            </a:pPr>
            <a:r>
              <a:rPr lang="ru-RU" altLang="ru-RU" sz="1200" dirty="0">
                <a:solidFill>
                  <a:prstClr val="black"/>
                </a:solidFill>
                <a:ea typeface="Times New Roman" pitchFamily="18" charset="0"/>
              </a:rPr>
              <a:t>Закон Республики Татарстан от 18.06.1998 г. №1659 «Об охране здоровья граждан»»</a:t>
            </a:r>
            <a:endParaRPr lang="ru-RU" altLang="ru-RU" sz="1200" dirty="0">
              <a:solidFill>
                <a:prstClr val="black"/>
              </a:solidFill>
            </a:endParaRPr>
          </a:p>
          <a:p>
            <a:pPr algn="just" eaLnBrk="0" hangingPunct="0">
              <a:buFontTx/>
              <a:buChar char="•"/>
            </a:pPr>
            <a:r>
              <a:rPr lang="ru-RU" altLang="ru-RU" sz="1200" dirty="0">
                <a:solidFill>
                  <a:prstClr val="black"/>
                </a:solidFill>
                <a:ea typeface="Times New Roman" pitchFamily="18" charset="0"/>
              </a:rPr>
              <a:t>Закон Республики Татарстан от 3.11.2011 г. №78-ЗРТ «О мерах, направленных на сохранение жизни и здоровья граждан на территории Республики Татарстан, и внесении изменений в отдельные законодательные акты Республики Татарстан»</a:t>
            </a:r>
            <a:endParaRPr lang="ru-RU" altLang="ru-RU" sz="1200" dirty="0">
              <a:solidFill>
                <a:prstClr val="black"/>
              </a:solidFill>
            </a:endParaRPr>
          </a:p>
          <a:p>
            <a:pPr algn="just" eaLnBrk="0" hangingPunct="0">
              <a:buFontTx/>
              <a:buChar char="•"/>
            </a:pPr>
            <a:r>
              <a:rPr lang="ru-RU" altLang="ru-RU" sz="1200" dirty="0">
                <a:solidFill>
                  <a:prstClr val="black"/>
                </a:solidFill>
                <a:ea typeface="Times New Roman" pitchFamily="18" charset="0"/>
              </a:rPr>
              <a:t>Закон Республики Татарстан от 29.10.2009 г. №50-ЗРТ «О профилактике наркомании и токсикомании»</a:t>
            </a:r>
            <a:endParaRPr lang="ru-RU" altLang="ru-RU" sz="1200" dirty="0">
              <a:solidFill>
                <a:prstClr val="black"/>
              </a:solidFill>
            </a:endParaRPr>
          </a:p>
          <a:p>
            <a:pPr algn="just" eaLnBrk="0" hangingPunct="0">
              <a:buFontTx/>
              <a:buChar char="•"/>
            </a:pPr>
            <a:r>
              <a:rPr lang="ru-RU" altLang="ru-RU" sz="1200" dirty="0">
                <a:solidFill>
                  <a:prstClr val="black"/>
                </a:solidFill>
                <a:ea typeface="Times New Roman" pitchFamily="18" charset="0"/>
              </a:rPr>
              <a:t>Постановление Кабинета Министров Республики Татарстан от 16/10/2013 №764 об утверждении государственной программы «Обеспечение общественного порядка и противодействие преступности в Республике Татарстан на 2014-2020 годы»   (подпрограмма 4 «Профилактика наркомании среди населения Республики Татарстан на 2014-2020 годы»)</a:t>
            </a:r>
            <a:endParaRPr lang="ru-RU" altLang="ru-RU" sz="1200" dirty="0">
              <a:solidFill>
                <a:prstClr val="black"/>
              </a:solidFill>
            </a:endParaRPr>
          </a:p>
          <a:p>
            <a:pPr algn="just" eaLnBrk="0" hangingPunct="0">
              <a:buFontTx/>
              <a:buChar char="•"/>
            </a:pPr>
            <a:r>
              <a:rPr lang="ru-RU" altLang="ru-RU" sz="1200" dirty="0">
                <a:solidFill>
                  <a:prstClr val="black"/>
                </a:solidFill>
                <a:ea typeface="Times New Roman" pitchFamily="18" charset="0"/>
              </a:rPr>
              <a:t>Регламент проведения  профилактических медицинских осмотров учащихся и студентов образовательных учреждений, функционирующих на территории  Республики Татарстан, на предмет употребления наркотических средств и психотропных веществ.</a:t>
            </a:r>
            <a:endParaRPr lang="ru-RU" altLang="ru-RU" sz="1200" dirty="0">
              <a:solidFill>
                <a:prstClr val="black"/>
              </a:solidFill>
            </a:endParaRPr>
          </a:p>
          <a:p>
            <a:pPr algn="just" eaLnBrk="0" hangingPunct="0"/>
            <a:r>
              <a:rPr lang="ru-RU" altLang="ru-RU" sz="1200" dirty="0">
                <a:solidFill>
                  <a:prstClr val="black"/>
                </a:solidFill>
                <a:ea typeface="Times New Roman" pitchFamily="18" charset="0"/>
              </a:rPr>
              <a:t> </a:t>
            </a:r>
            <a:endParaRPr lang="ru-RU" altLang="ru-RU" sz="1200" dirty="0">
              <a:solidFill>
                <a:prstClr val="black"/>
              </a:solidFill>
            </a:endParaRPr>
          </a:p>
          <a:p>
            <a:pPr algn="just">
              <a:buFontTx/>
              <a:buChar char="•"/>
            </a:pPr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380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8" y="35042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6977"/>
            <a:ext cx="1403648" cy="6858000"/>
          </a:xfrm>
          <a:prstGeom prst="rect">
            <a:avLst/>
          </a:prstGeom>
        </p:spPr>
      </p:pic>
      <p:pic>
        <p:nvPicPr>
          <p:cNvPr id="6" name="Picture 2" descr="C:\Users\Afanaseva\Desktop\са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98" y="149413"/>
            <a:ext cx="658802" cy="8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701824" y="6405331"/>
            <a:ext cx="8370168" cy="384043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90464" y="54686"/>
            <a:ext cx="7848872" cy="11864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ru-RU" sz="28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890464" y="404664"/>
            <a:ext cx="7992888" cy="51938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Рекомендуемые программы</a:t>
            </a:r>
          </a:p>
          <a:p>
            <a:endParaRPr lang="ru-RU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В.Н. Касаткин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Учебно-методическое пособие для учителей «Здоровье»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«Предупреждение употребления алкоголя и наркотиков школьниками»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«Программа профилактики курения в школе»</a:t>
            </a:r>
          </a:p>
          <a:p>
            <a:pPr algn="l"/>
            <a:endParaRPr lang="ru-RU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Г.А. Мусаева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по проблеме ВИЧ/СПИД в семейном воспитании «Поговори со мною, мама…»</a:t>
            </a:r>
          </a:p>
          <a:p>
            <a:pPr algn="l"/>
            <a:endParaRPr lang="ru-RU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В.В. Герасимова, Р.И. </a:t>
            </a:r>
            <a:r>
              <a:rPr lang="ru-RU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Апкаримов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Ю.В. Пухова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социально-психологической и методической подготовки подростков к волонтерской деятельности по первичной профилактике асоциальных явлений среди сверстников «Школа волонтеров»</a:t>
            </a:r>
          </a:p>
        </p:txBody>
      </p:sp>
    </p:spTree>
    <p:extLst>
      <p:ext uri="{BB962C8B-B14F-4D97-AF65-F5344CB8AC3E}">
        <p14:creationId xmlns:p14="http://schemas.microsoft.com/office/powerpoint/2010/main" val="37067785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06363"/>
            <a:ext cx="9175750" cy="689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7" y="-84932"/>
            <a:ext cx="1403350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19" y="99272"/>
            <a:ext cx="658812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5" name="AutoShape 4"/>
          <p:cNvSpPr>
            <a:spLocks noChangeArrowheads="1"/>
          </p:cNvSpPr>
          <p:nvPr/>
        </p:nvSpPr>
        <p:spPr bwMode="auto">
          <a:xfrm>
            <a:off x="701675" y="6402388"/>
            <a:ext cx="8370888" cy="385762"/>
          </a:xfrm>
          <a:custGeom>
            <a:avLst/>
            <a:gdLst>
              <a:gd name="T0" fmla="*/ 0 w 8370888"/>
              <a:gd name="T1" fmla="*/ 0 h 288925"/>
              <a:gd name="T2" fmla="*/ 8322733 w 8370888"/>
              <a:gd name="T3" fmla="*/ 0 h 288925"/>
              <a:gd name="T4" fmla="*/ 8370888 w 8370888"/>
              <a:gd name="T5" fmla="*/ 363622 h 288925"/>
              <a:gd name="T6" fmla="*/ 8370888 w 8370888"/>
              <a:gd name="T7" fmla="*/ 2181703 h 288925"/>
              <a:gd name="T8" fmla="*/ 8370888 w 8370888"/>
              <a:gd name="T9" fmla="*/ 2181703 h 288925"/>
              <a:gd name="T10" fmla="*/ 48155 w 8370888"/>
              <a:gd name="T11" fmla="*/ 2181703 h 288925"/>
              <a:gd name="T12" fmla="*/ 0 w 8370888"/>
              <a:gd name="T13" fmla="*/ 1818077 h 288925"/>
              <a:gd name="T14" fmla="*/ 0 w 8370888"/>
              <a:gd name="T15" fmla="*/ 0 h 28892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370888"/>
              <a:gd name="T25" fmla="*/ 0 h 288925"/>
              <a:gd name="T26" fmla="*/ 8370888 w 8370888"/>
              <a:gd name="T27" fmla="*/ 288925 h 28892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370888" h="288925">
                <a:moveTo>
                  <a:pt x="0" y="0"/>
                </a:moveTo>
                <a:lnTo>
                  <a:pt x="8322733" y="0"/>
                </a:lnTo>
                <a:lnTo>
                  <a:pt x="8370888" y="48155"/>
                </a:lnTo>
                <a:lnTo>
                  <a:pt x="8370888" y="288925"/>
                </a:lnTo>
                <a:lnTo>
                  <a:pt x="48155" y="288925"/>
                </a:lnTo>
                <a:lnTo>
                  <a:pt x="0" y="24077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4780C5"/>
              </a:gs>
              <a:gs pos="100000">
                <a:srgbClr val="254872"/>
              </a:gs>
            </a:gsLst>
            <a:lin ang="10800000" scaled="1"/>
          </a:gradFill>
          <a:ln w="25560">
            <a:solidFill>
              <a:srgbClr val="385D8A"/>
            </a:solidFill>
            <a:miter lim="800000"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rgbClr val="FFFFFF"/>
                </a:solidFill>
              </a:rPr>
              <a:t>Министерство образования и науки Республики Татарстан</a:t>
            </a:r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1619250" y="204788"/>
            <a:ext cx="7056438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8200" name="Прямоугольник 2"/>
          <p:cNvSpPr>
            <a:spLocks noChangeArrowheads="1"/>
          </p:cNvSpPr>
          <p:nvPr/>
        </p:nvSpPr>
        <p:spPr bwMode="auto">
          <a:xfrm>
            <a:off x="838200" y="1512888"/>
            <a:ext cx="783748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  <a:defRPr/>
            </a:pPr>
            <a:endParaRPr lang="ru-RU" altLang="ru-RU" sz="2400" dirty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defRPr/>
            </a:pPr>
            <a:endParaRPr lang="ru-RU" altLang="ru-RU" sz="2400" b="1" dirty="0">
              <a:solidFill>
                <a:srgbClr val="002060"/>
              </a:solidFill>
              <a:latin typeface="Arial" charset="0"/>
              <a:cs typeface="+mn-cs"/>
            </a:endParaRPr>
          </a:p>
        </p:txBody>
      </p:sp>
      <p:pic>
        <p:nvPicPr>
          <p:cNvPr id="1026" name="Picture 2" descr="C:\Users\Valeev\Desktop\Безымянный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58" y="941768"/>
            <a:ext cx="8832981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543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10663</TotalTime>
  <Words>865</Words>
  <Application>Microsoft Office PowerPoint</Application>
  <PresentationFormat>Экран (4:3)</PresentationFormat>
  <Paragraphs>130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Николай</dc:creator>
  <cp:lastModifiedBy>Valeev</cp:lastModifiedBy>
  <cp:revision>540</cp:revision>
  <cp:lastPrinted>2015-09-15T07:06:16Z</cp:lastPrinted>
  <dcterms:created xsi:type="dcterms:W3CDTF">2011-01-19T10:29:57Z</dcterms:created>
  <dcterms:modified xsi:type="dcterms:W3CDTF">2015-09-15T07:30:16Z</dcterms:modified>
</cp:coreProperties>
</file>